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78" r:id="rId7"/>
    <p:sldId id="268" r:id="rId8"/>
    <p:sldId id="269" r:id="rId9"/>
    <p:sldId id="260" r:id="rId10"/>
    <p:sldId id="267" r:id="rId11"/>
    <p:sldId id="270" r:id="rId12"/>
    <p:sldId id="261" r:id="rId13"/>
    <p:sldId id="271" r:id="rId14"/>
    <p:sldId id="272" r:id="rId15"/>
    <p:sldId id="262" r:id="rId16"/>
    <p:sldId id="273" r:id="rId17"/>
    <p:sldId id="263" r:id="rId18"/>
    <p:sldId id="264" r:id="rId19"/>
    <p:sldId id="275" r:id="rId20"/>
    <p:sldId id="279" r:id="rId21"/>
    <p:sldId id="265" r:id="rId22"/>
    <p:sldId id="274"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CFA8E4-5B4E-432D-8F9E-99C0897DDE10}"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FA8E4-5B4E-432D-8F9E-99C0897DDE10}"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FA8E4-5B4E-432D-8F9E-99C0897DDE10}"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FA8E4-5B4E-432D-8F9E-99C0897DDE10}"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FA8E4-5B4E-432D-8F9E-99C0897DDE10}"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CFA8E4-5B4E-432D-8F9E-99C0897DDE10}"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CFA8E4-5B4E-432D-8F9E-99C0897DDE10}" type="datetimeFigureOut">
              <a:rPr lang="en-US" smtClean="0"/>
              <a:pPr/>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CFA8E4-5B4E-432D-8F9E-99C0897DDE10}" type="datetimeFigureOut">
              <a:rPr lang="en-US" smtClean="0"/>
              <a:pPr/>
              <a:t>9/22/2019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FA8E4-5B4E-432D-8F9E-99C0897DDE10}" type="datetimeFigureOut">
              <a:rPr lang="en-US" smtClean="0"/>
              <a:pPr/>
              <a:t>9/22/2019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FA8E4-5B4E-432D-8F9E-99C0897DDE10}"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FA8E4-5B4E-432D-8F9E-99C0897DDE10}"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7D83A-AB04-41F5-AEB0-8E23F2466F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FA8E4-5B4E-432D-8F9E-99C0897DDE10}" type="datetimeFigureOut">
              <a:rPr lang="en-US" smtClean="0"/>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7D83A-AB04-41F5-AEB0-8E23F2466F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599"/>
          </a:xfrm>
        </p:spPr>
        <p:txBody>
          <a:bodyPr>
            <a:normAutofit fontScale="90000"/>
          </a:bodyPr>
          <a:lstStyle/>
          <a:p>
            <a:r>
              <a:rPr lang="en-US" b="1" dirty="0" smtClean="0"/>
              <a:t>PLATE TECTONIC THEORY</a:t>
            </a:r>
            <a:endParaRPr lang="en-US" b="1" dirty="0"/>
          </a:p>
        </p:txBody>
      </p:sp>
      <p:sp>
        <p:nvSpPr>
          <p:cNvPr id="3" name="Subtitle 2"/>
          <p:cNvSpPr>
            <a:spLocks noGrp="1"/>
          </p:cNvSpPr>
          <p:nvPr>
            <p:ph type="subTitle" idx="1"/>
          </p:nvPr>
        </p:nvSpPr>
        <p:spPr>
          <a:xfrm>
            <a:off x="457200" y="914400"/>
            <a:ext cx="8229600" cy="5410200"/>
          </a:xfrm>
        </p:spPr>
        <p:txBody>
          <a:bodyPr>
            <a:normAutofit fontScale="77500" lnSpcReduction="20000"/>
          </a:bodyPr>
          <a:lstStyle/>
          <a:p>
            <a:r>
              <a:rPr lang="en-US" b="1" dirty="0" smtClean="0">
                <a:solidFill>
                  <a:srgbClr val="FF0000"/>
                </a:solidFill>
              </a:rPr>
              <a:t>WHAT IS PLATE?</a:t>
            </a:r>
          </a:p>
          <a:p>
            <a:pPr algn="l">
              <a:buFont typeface="Wingdings" pitchFamily="2" charset="2"/>
              <a:buChar char="Ø"/>
            </a:pPr>
            <a:r>
              <a:rPr lang="en-US" sz="3100" b="1" i="1" dirty="0" smtClean="0">
                <a:solidFill>
                  <a:schemeClr val="tx2"/>
                </a:solidFill>
              </a:rPr>
              <a:t>The rigid lithospheric slab or rigid and solid crustal are technically called </a:t>
            </a:r>
            <a:r>
              <a:rPr lang="en-US" sz="3100" b="1" i="1" dirty="0" smtClean="0">
                <a:solidFill>
                  <a:schemeClr val="accent2"/>
                </a:solidFill>
              </a:rPr>
              <a:t>‘plates’. </a:t>
            </a:r>
            <a:r>
              <a:rPr lang="en-US" sz="3100" b="1" i="1" dirty="0" smtClean="0">
                <a:solidFill>
                  <a:schemeClr val="tx2"/>
                </a:solidFill>
              </a:rPr>
              <a:t>(Also called lithospheric plate)</a:t>
            </a:r>
            <a:r>
              <a:rPr lang="en-US" sz="3100" b="1" i="1" dirty="0" smtClean="0">
                <a:solidFill>
                  <a:schemeClr val="accent2"/>
                </a:solidFill>
              </a:rPr>
              <a:t> </a:t>
            </a:r>
            <a:r>
              <a:rPr lang="en-US" sz="3100" b="1" i="1" dirty="0" smtClean="0">
                <a:solidFill>
                  <a:schemeClr val="tx2"/>
                </a:solidFill>
              </a:rPr>
              <a:t>The whole mechanism of the evolution, nature and motion of plates and resultant reaction is called </a:t>
            </a:r>
            <a:r>
              <a:rPr lang="en-US" sz="3100" b="1" i="1" dirty="0" smtClean="0">
                <a:solidFill>
                  <a:schemeClr val="accent2"/>
                </a:solidFill>
              </a:rPr>
              <a:t>‘plate tectonic’.</a:t>
            </a:r>
          </a:p>
          <a:p>
            <a:pPr algn="l">
              <a:buFont typeface="Wingdings" pitchFamily="2" charset="2"/>
              <a:buChar char="Ø"/>
            </a:pPr>
            <a:r>
              <a:rPr lang="en-US" sz="3100" b="1" i="1" dirty="0" smtClean="0">
                <a:solidFill>
                  <a:schemeClr val="tx2"/>
                </a:solidFill>
              </a:rPr>
              <a:t>In other worlds, the whole process of plate motion is referred to as plate tectonics.</a:t>
            </a:r>
          </a:p>
          <a:p>
            <a:pPr algn="l">
              <a:buFont typeface="Wingdings" pitchFamily="2" charset="2"/>
              <a:buChar char="Ø"/>
            </a:pPr>
            <a:r>
              <a:rPr lang="en-US" sz="3100" b="1" i="1" dirty="0" smtClean="0">
                <a:solidFill>
                  <a:schemeClr val="tx2"/>
                </a:solidFill>
              </a:rPr>
              <a:t>A tectonic plate is a massive, irregularly-shaped slab of soil rock, generally composed of both continental and oceanic plate.</a:t>
            </a:r>
          </a:p>
          <a:p>
            <a:pPr algn="l">
              <a:buFont typeface="Wingdings" pitchFamily="2" charset="2"/>
              <a:buChar char="Ø"/>
            </a:pPr>
            <a:r>
              <a:rPr lang="en-US" sz="3100" b="1" i="1" dirty="0" smtClean="0">
                <a:solidFill>
                  <a:schemeClr val="tx2"/>
                </a:solidFill>
              </a:rPr>
              <a:t>Plate move horizontally over the asthenosphere as rigid unit.</a:t>
            </a:r>
          </a:p>
          <a:p>
            <a:pPr algn="l">
              <a:buFont typeface="Wingdings" pitchFamily="2" charset="2"/>
              <a:buChar char="Ø"/>
            </a:pPr>
            <a:r>
              <a:rPr lang="en-US" sz="3100" b="1" i="1" dirty="0" smtClean="0">
                <a:solidFill>
                  <a:schemeClr val="tx2"/>
                </a:solidFill>
              </a:rPr>
              <a:t>Plate tectonic theory, a great scientific achievement of the decade of </a:t>
            </a:r>
            <a:r>
              <a:rPr lang="en-US" sz="3100" b="1" i="1" dirty="0" smtClean="0">
                <a:solidFill>
                  <a:schemeClr val="accent2"/>
                </a:solidFill>
              </a:rPr>
              <a:t>1960s,</a:t>
            </a:r>
            <a:r>
              <a:rPr lang="en-US" sz="3100" b="1" i="1" dirty="0" smtClean="0">
                <a:solidFill>
                  <a:schemeClr val="tx2"/>
                </a:solidFill>
              </a:rPr>
              <a:t> is based on two major scientific concepts.</a:t>
            </a:r>
          </a:p>
          <a:p>
            <a:pPr marL="514350" indent="-514350">
              <a:buAutoNum type="arabicParenR"/>
            </a:pPr>
            <a:r>
              <a:rPr lang="en-US" sz="3100" b="1" i="1" dirty="0" smtClean="0">
                <a:solidFill>
                  <a:schemeClr val="tx2"/>
                </a:solidFill>
              </a:rPr>
              <a:t>The concept of continental drift and</a:t>
            </a:r>
          </a:p>
          <a:p>
            <a:pPr marL="514350" indent="-514350">
              <a:buAutoNum type="arabicParenR"/>
            </a:pPr>
            <a:r>
              <a:rPr lang="en-US" sz="3100" b="1" i="1" dirty="0" smtClean="0">
                <a:solidFill>
                  <a:schemeClr val="tx2"/>
                </a:solidFill>
              </a:rPr>
              <a:t>The concept of sea floor spreading.</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ch\Downloads\plate-tectonics-slides-re-15-728.jpg"/>
          <p:cNvPicPr>
            <a:picLocks noGrp="1" noChangeAspect="1" noChangeArrowheads="1"/>
          </p:cNvPicPr>
          <p:nvPr>
            <p:ph idx="1"/>
          </p:nvPr>
        </p:nvPicPr>
        <p:blipFill>
          <a:blip r:embed="rId2" cstate="print"/>
          <a:srcRect/>
          <a:stretch>
            <a:fillRect/>
          </a:stretch>
        </p:blipFill>
        <p:spPr bwMode="auto">
          <a:xfrm>
            <a:off x="304800" y="533400"/>
            <a:ext cx="8610600" cy="60959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ch\Downloads\plate-tectonics-slides-re-17-728.jpg"/>
          <p:cNvPicPr>
            <a:picLocks noGrp="1" noChangeAspect="1" noChangeArrowheads="1"/>
          </p:cNvPicPr>
          <p:nvPr>
            <p:ph idx="1"/>
          </p:nvPr>
        </p:nvPicPr>
        <p:blipFill>
          <a:blip r:embed="rId2" cstate="print"/>
          <a:srcRect/>
          <a:stretch>
            <a:fillRect/>
          </a:stretch>
        </p:blipFill>
        <p:spPr bwMode="auto">
          <a:xfrm>
            <a:off x="457200" y="304800"/>
            <a:ext cx="8229599" cy="6172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Destructive plate margins</a:t>
            </a:r>
            <a:endParaRPr lang="en-US" b="1" dirty="0"/>
          </a:p>
        </p:txBody>
      </p:sp>
      <p:sp>
        <p:nvSpPr>
          <p:cNvPr id="3" name="Content Placeholder 2"/>
          <p:cNvSpPr>
            <a:spLocks noGrp="1"/>
          </p:cNvSpPr>
          <p:nvPr>
            <p:ph idx="1"/>
          </p:nvPr>
        </p:nvSpPr>
        <p:spPr/>
        <p:txBody>
          <a:bodyPr/>
          <a:lstStyle/>
          <a:p>
            <a:pPr>
              <a:buFont typeface="Wingdings" pitchFamily="2" charset="2"/>
              <a:buChar char="Ø"/>
            </a:pPr>
            <a:r>
              <a:rPr lang="en-US" dirty="0" smtClean="0"/>
              <a:t> </a:t>
            </a:r>
            <a:r>
              <a:rPr lang="en-US" b="1" dirty="0" smtClean="0"/>
              <a:t>Destructive plate margins</a:t>
            </a:r>
            <a:r>
              <a:rPr lang="en-US" dirty="0" smtClean="0"/>
              <a:t> </a:t>
            </a:r>
            <a:r>
              <a:rPr lang="en-US" b="1" i="1" dirty="0" smtClean="0">
                <a:solidFill>
                  <a:schemeClr val="accent1"/>
                </a:solidFill>
              </a:rPr>
              <a:t>are also called as </a:t>
            </a:r>
            <a:r>
              <a:rPr lang="en-US" b="1" i="1" dirty="0" smtClean="0">
                <a:solidFill>
                  <a:schemeClr val="accent6"/>
                </a:solidFill>
              </a:rPr>
              <a:t>‘consuming plate margins’ </a:t>
            </a:r>
            <a:r>
              <a:rPr lang="en-US" b="1" i="1" dirty="0" smtClean="0"/>
              <a:t>or</a:t>
            </a:r>
            <a:r>
              <a:rPr lang="en-US" b="1" i="1" dirty="0" smtClean="0">
                <a:solidFill>
                  <a:schemeClr val="accent6"/>
                </a:solidFill>
              </a:rPr>
              <a:t> ‘convergent plate margins’. </a:t>
            </a:r>
            <a:r>
              <a:rPr lang="en-US" b="1" i="1" dirty="0" smtClean="0">
                <a:solidFill>
                  <a:schemeClr val="accent1"/>
                </a:solidFill>
              </a:rPr>
              <a:t>Because two plates move towards each other or two plates converge along a line and leading edge of one plate overrides the other plate and the overridden plate is </a:t>
            </a:r>
            <a:r>
              <a:rPr lang="en-US" b="1" i="1" dirty="0" err="1" smtClean="0">
                <a:solidFill>
                  <a:schemeClr val="accent1"/>
                </a:solidFill>
              </a:rPr>
              <a:t>subducted</a:t>
            </a:r>
            <a:r>
              <a:rPr lang="en-US" b="1" i="1" dirty="0" smtClean="0">
                <a:solidFill>
                  <a:schemeClr val="accent1"/>
                </a:solidFill>
              </a:rPr>
              <a:t> or thrust into the mantle and thus part of crust lost in the mantle.</a:t>
            </a:r>
          </a:p>
          <a:p>
            <a:pPr>
              <a:buFont typeface="Wingdings" pitchFamily="2" charset="2"/>
              <a:buChar char="Ø"/>
            </a:pPr>
            <a:endParaRPr lang="en-US" b="1" i="1" dirty="0">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Convergent Boundary</a:t>
            </a:r>
            <a:endParaRPr lang="en-US" b="1" dirty="0"/>
          </a:p>
        </p:txBody>
      </p:sp>
      <p:pic>
        <p:nvPicPr>
          <p:cNvPr id="7170" name="Picture 2" descr="C:\Users\Tech\Downloads\plate-tectonics-slides-re-19-728.jpg"/>
          <p:cNvPicPr>
            <a:picLocks noGrp="1" noChangeAspect="1" noChangeArrowheads="1"/>
          </p:cNvPicPr>
          <p:nvPr>
            <p:ph idx="1"/>
          </p:nvPr>
        </p:nvPicPr>
        <p:blipFill>
          <a:blip r:embed="rId2" cstate="print"/>
          <a:srcRect/>
          <a:stretch>
            <a:fillRect/>
          </a:stretch>
        </p:blipFill>
        <p:spPr bwMode="auto">
          <a:xfrm>
            <a:off x="304800" y="1219200"/>
            <a:ext cx="8534400" cy="5334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ch\Downloads\plate-tectonics-slides-re-21-728.jpg"/>
          <p:cNvPicPr>
            <a:picLocks noGrp="1" noChangeAspect="1" noChangeArrowheads="1"/>
          </p:cNvPicPr>
          <p:nvPr>
            <p:ph idx="1"/>
          </p:nvPr>
        </p:nvPicPr>
        <p:blipFill>
          <a:blip r:embed="rId2" cstate="print"/>
          <a:srcRect/>
          <a:stretch>
            <a:fillRect/>
          </a:stretch>
        </p:blipFill>
        <p:spPr bwMode="auto">
          <a:xfrm>
            <a:off x="381000" y="304800"/>
            <a:ext cx="8458199" cy="6172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95000"/>
                    <a:lumOff val="5000"/>
                  </a:schemeClr>
                </a:solidFill>
              </a:rPr>
              <a:t>Conservative plate margins</a:t>
            </a:r>
            <a:endParaRPr lang="en-US" b="1" dirty="0">
              <a:solidFill>
                <a:schemeClr val="tx1">
                  <a:lumMod val="95000"/>
                  <a:lumOff val="5000"/>
                </a:schemeClr>
              </a:solidFill>
            </a:endParaRPr>
          </a:p>
        </p:txBody>
      </p:sp>
      <p:sp>
        <p:nvSpPr>
          <p:cNvPr id="3" name="Content Placeholder 2"/>
          <p:cNvSpPr>
            <a:spLocks noGrp="1"/>
          </p:cNvSpPr>
          <p:nvPr>
            <p:ph idx="1"/>
          </p:nvPr>
        </p:nvSpPr>
        <p:spPr/>
        <p:txBody>
          <a:bodyPr/>
          <a:lstStyle/>
          <a:p>
            <a:pPr>
              <a:buFont typeface="Wingdings" pitchFamily="2" charset="2"/>
              <a:buChar char="Ø"/>
            </a:pPr>
            <a:r>
              <a:rPr lang="en-US" b="1" dirty="0" smtClean="0"/>
              <a:t>Conservative plate margins </a:t>
            </a:r>
            <a:r>
              <a:rPr lang="en-US" b="1" i="1" dirty="0" smtClean="0">
                <a:solidFill>
                  <a:schemeClr val="accent1"/>
                </a:solidFill>
              </a:rPr>
              <a:t>are also called as </a:t>
            </a:r>
            <a:r>
              <a:rPr lang="en-US" dirty="0" smtClean="0"/>
              <a:t>‘</a:t>
            </a:r>
            <a:r>
              <a:rPr lang="en-US" b="1" i="1" dirty="0" smtClean="0">
                <a:solidFill>
                  <a:schemeClr val="accent6"/>
                </a:solidFill>
              </a:rPr>
              <a:t>shear plate margins’. </a:t>
            </a:r>
            <a:r>
              <a:rPr lang="en-US" b="1" i="1" dirty="0" smtClean="0">
                <a:solidFill>
                  <a:schemeClr val="accent1"/>
                </a:solidFill>
              </a:rPr>
              <a:t>Here two plates pass or slide one another along transform faults and thus crust is neither created nor destroyed.</a:t>
            </a:r>
            <a:endParaRPr lang="en-US" b="1" i="1"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Transform boundary</a:t>
            </a:r>
            <a:endParaRPr lang="en-US" b="1" dirty="0"/>
          </a:p>
        </p:txBody>
      </p:sp>
      <p:pic>
        <p:nvPicPr>
          <p:cNvPr id="9218" name="Picture 2" descr="C:\Users\Tech\Downloads\plate-tectonics-slides-re-25-728.jpg"/>
          <p:cNvPicPr>
            <a:picLocks noGrp="1" noChangeAspect="1" noChangeArrowheads="1"/>
          </p:cNvPicPr>
          <p:nvPr>
            <p:ph idx="1"/>
          </p:nvPr>
        </p:nvPicPr>
        <p:blipFill>
          <a:blip r:embed="rId2" cstate="print"/>
          <a:srcRect/>
          <a:stretch>
            <a:fillRect/>
          </a:stretch>
        </p:blipFill>
        <p:spPr bwMode="auto">
          <a:xfrm>
            <a:off x="381000" y="1143000"/>
            <a:ext cx="8458200" cy="5486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91200"/>
          </a:xfrm>
        </p:spPr>
        <p:txBody>
          <a:bodyPr>
            <a:normAutofit fontScale="25000" lnSpcReduction="20000"/>
          </a:bodyPr>
          <a:lstStyle/>
          <a:p>
            <a:pPr>
              <a:buNone/>
            </a:pPr>
            <a:r>
              <a:rPr lang="en-US" sz="12800" b="1" dirty="0" smtClean="0"/>
              <a:t>   </a:t>
            </a:r>
            <a:r>
              <a:rPr lang="en-US" sz="14400" b="1" dirty="0" smtClean="0"/>
              <a:t>Plate tectonic theory based on the evidences of:-</a:t>
            </a:r>
          </a:p>
          <a:p>
            <a:pPr>
              <a:buNone/>
            </a:pPr>
            <a:r>
              <a:rPr lang="en-US" sz="8000" b="1" dirty="0" smtClean="0"/>
              <a:t>            </a:t>
            </a:r>
            <a:r>
              <a:rPr lang="en-US" sz="8000" b="1" dirty="0" smtClean="0">
                <a:solidFill>
                  <a:srgbClr val="FF0000"/>
                </a:solidFill>
              </a:rPr>
              <a:t>(1). Sea floor spreading</a:t>
            </a:r>
          </a:p>
          <a:p>
            <a:pPr>
              <a:buNone/>
            </a:pPr>
            <a:r>
              <a:rPr lang="en-US" sz="8000" b="1" dirty="0" smtClean="0">
                <a:solidFill>
                  <a:srgbClr val="FF0000"/>
                </a:solidFill>
              </a:rPr>
              <a:t>            (2). Palaeomagnetism </a:t>
            </a:r>
          </a:p>
          <a:p>
            <a:pPr>
              <a:buNone/>
            </a:pPr>
            <a:r>
              <a:rPr lang="en-US" sz="12800" b="1" dirty="0" smtClean="0">
                <a:solidFill>
                  <a:schemeClr val="accent3"/>
                </a:solidFill>
              </a:rPr>
              <a:t>Sea-floor spreading:</a:t>
            </a:r>
          </a:p>
          <a:p>
            <a:pPr>
              <a:buFont typeface="Wingdings" pitchFamily="2" charset="2"/>
              <a:buChar char="Ø"/>
            </a:pPr>
            <a:r>
              <a:rPr lang="en-US" sz="11200" b="1" i="1" dirty="0" smtClean="0">
                <a:solidFill>
                  <a:schemeClr val="tx2"/>
                </a:solidFill>
              </a:rPr>
              <a:t>concept of sea floor spreading was first propounded by professor </a:t>
            </a:r>
            <a:r>
              <a:rPr lang="en-US" sz="11200" b="1" i="1" dirty="0" err="1" smtClean="0">
                <a:solidFill>
                  <a:schemeClr val="tx2"/>
                </a:solidFill>
              </a:rPr>
              <a:t>Hary</a:t>
            </a:r>
            <a:r>
              <a:rPr lang="en-US" sz="11200" b="1" i="1" dirty="0" smtClean="0">
                <a:solidFill>
                  <a:schemeClr val="tx2"/>
                </a:solidFill>
              </a:rPr>
              <a:t> Hess of the </a:t>
            </a:r>
            <a:r>
              <a:rPr lang="en-US" sz="11200" b="1" i="1" dirty="0" err="1" smtClean="0">
                <a:solidFill>
                  <a:schemeClr val="tx2"/>
                </a:solidFill>
              </a:rPr>
              <a:t>Peincepton</a:t>
            </a:r>
            <a:r>
              <a:rPr lang="en-US" sz="11200" b="1" i="1" dirty="0" smtClean="0">
                <a:solidFill>
                  <a:schemeClr val="tx2"/>
                </a:solidFill>
              </a:rPr>
              <a:t> University in the year 1960 AD.</a:t>
            </a:r>
          </a:p>
          <a:p>
            <a:pPr>
              <a:buFont typeface="Wingdings" pitchFamily="2" charset="2"/>
              <a:buChar char="Ø"/>
            </a:pPr>
            <a:r>
              <a:rPr lang="en-US" sz="11200" b="1" i="1" dirty="0" smtClean="0">
                <a:solidFill>
                  <a:schemeClr val="tx2"/>
                </a:solidFill>
              </a:rPr>
              <a:t>His concept was based on the research findings of numerous marine geologists, geochemists and geophysicists.</a:t>
            </a:r>
          </a:p>
          <a:p>
            <a:pPr>
              <a:buFont typeface="Wingdings" pitchFamily="2" charset="2"/>
              <a:buChar char="Ø"/>
            </a:pPr>
            <a:r>
              <a:rPr lang="en-US" sz="11200" b="1" i="1" dirty="0" smtClean="0">
                <a:solidFill>
                  <a:schemeClr val="tx2"/>
                </a:solidFill>
              </a:rPr>
              <a:t> Mason of the Scripps institute of oceanography obtained significant information about the magnetism of the rocks of the sea floor of pacific ocean with the help of magnetometer. </a:t>
            </a:r>
            <a:endParaRPr lang="en-US" sz="11200" b="1" i="1"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a:buFont typeface="Wingdings" pitchFamily="2" charset="2"/>
              <a:buChar char="Ø"/>
            </a:pPr>
            <a:r>
              <a:rPr lang="en-US" b="1" i="1" dirty="0" smtClean="0">
                <a:solidFill>
                  <a:srgbClr val="FF0000"/>
                </a:solidFill>
              </a:rPr>
              <a:t>Based on these information </a:t>
            </a:r>
            <a:r>
              <a:rPr lang="en-US" b="1" i="1" dirty="0" err="1" smtClean="0">
                <a:solidFill>
                  <a:schemeClr val="tx2"/>
                </a:solidFill>
              </a:rPr>
              <a:t>Hary</a:t>
            </a:r>
            <a:r>
              <a:rPr lang="en-US" b="1" i="1" dirty="0" smtClean="0">
                <a:solidFill>
                  <a:schemeClr val="tx2"/>
                </a:solidFill>
              </a:rPr>
              <a:t> Hess propounded that the mid-oceanic ridge were situated on the rising thermal convection currents coming up from the mantle.</a:t>
            </a:r>
          </a:p>
          <a:p>
            <a:pPr>
              <a:buFont typeface="Wingdings" pitchFamily="2" charset="2"/>
              <a:buChar char="Ø"/>
            </a:pPr>
            <a:r>
              <a:rPr lang="en-US" b="1" i="1" dirty="0" smtClean="0">
                <a:solidFill>
                  <a:schemeClr val="tx2"/>
                </a:solidFill>
              </a:rPr>
              <a:t>The oceanic crust moves in opposite directions from mid –oceanic ridges. These molten lava cool down and solidify to form new crust along the trailing ends of divergent plates(Oceanic crust). </a:t>
            </a:r>
          </a:p>
          <a:p>
            <a:pPr>
              <a:buFont typeface="Wingdings" pitchFamily="2" charset="2"/>
              <a:buChar char="Ø"/>
            </a:pPr>
            <a:r>
              <a:rPr lang="en-US" b="1" i="1" dirty="0" smtClean="0">
                <a:solidFill>
                  <a:schemeClr val="tx2"/>
                </a:solidFill>
              </a:rPr>
              <a:t>Thus, there is continuous creation of new crust along the mid-oceanic ridges. This, according to Hess, proved the fact that sea-floor spreads along the mid oceanic ridges and expanding crusts are destroyed along the oceanic trenches.</a:t>
            </a:r>
          </a:p>
          <a:p>
            <a:pPr>
              <a:buFont typeface="Wingdings" pitchFamily="2" charset="2"/>
              <a:buChar char="Ø"/>
            </a:pPr>
            <a:r>
              <a:rPr lang="en-US" b="1" i="1" dirty="0" smtClean="0">
                <a:solidFill>
                  <a:schemeClr val="tx2"/>
                </a:solidFill>
              </a:rPr>
              <a:t>These facts prove that the continents and ocean basin are in constant motion. </a:t>
            </a:r>
            <a:endParaRPr lang="en-US" b="1" i="1"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Convection current</a:t>
            </a:r>
            <a:endParaRPr lang="en-US" b="1" dirty="0"/>
          </a:p>
        </p:txBody>
      </p:sp>
      <p:sp>
        <p:nvSpPr>
          <p:cNvPr id="3" name="Content Placeholder 2"/>
          <p:cNvSpPr>
            <a:spLocks noGrp="1"/>
          </p:cNvSpPr>
          <p:nvPr>
            <p:ph idx="1"/>
          </p:nvPr>
        </p:nvSpPr>
        <p:spPr/>
        <p:txBody>
          <a:bodyPr/>
          <a:lstStyle/>
          <a:p>
            <a:r>
              <a:rPr lang="en-US" b="1" i="1" dirty="0" smtClean="0">
                <a:solidFill>
                  <a:schemeClr val="tx2"/>
                </a:solidFill>
              </a:rPr>
              <a:t>When you boil a pot of water, the liquid moves around so rapidly? This is due to convection currents.</a:t>
            </a:r>
          </a:p>
          <a:p>
            <a:r>
              <a:rPr lang="en-US" b="1" i="1" dirty="0" smtClean="0">
                <a:solidFill>
                  <a:schemeClr val="tx2"/>
                </a:solidFill>
              </a:rPr>
              <a:t>Convection is one of the three main types of heat transfer, the other two being conduction and radiation. Unlike the other two, convection can only happen in fluids. </a:t>
            </a:r>
            <a:endParaRPr lang="en-US" b="1" i="1"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‘Plate’</a:t>
            </a:r>
            <a:r>
              <a:rPr lang="en-US" dirty="0" smtClean="0"/>
              <a:t> </a:t>
            </a:r>
            <a:r>
              <a:rPr lang="en-US" b="1" dirty="0" smtClean="0"/>
              <a:t>word</a:t>
            </a:r>
            <a:endParaRPr lang="en-US" b="1" dirty="0"/>
          </a:p>
        </p:txBody>
      </p:sp>
      <p:sp>
        <p:nvSpPr>
          <p:cNvPr id="3" name="Content Placeholder 2"/>
          <p:cNvSpPr>
            <a:spLocks noGrp="1"/>
          </p:cNvSpPr>
          <p:nvPr>
            <p:ph idx="1"/>
          </p:nvPr>
        </p:nvSpPr>
        <p:spPr>
          <a:xfrm>
            <a:off x="457200" y="990600"/>
            <a:ext cx="8229600" cy="5135563"/>
          </a:xfrm>
        </p:spPr>
        <p:txBody>
          <a:bodyPr>
            <a:normAutofit fontScale="62500" lnSpcReduction="20000"/>
          </a:bodyPr>
          <a:lstStyle/>
          <a:p>
            <a:pPr>
              <a:buFont typeface="Wingdings" pitchFamily="2" charset="2"/>
              <a:buChar char="Ø"/>
            </a:pPr>
            <a:r>
              <a:rPr lang="en-US" sz="3400" b="1" i="1" dirty="0" smtClean="0">
                <a:solidFill>
                  <a:schemeClr val="tx2"/>
                </a:solidFill>
              </a:rPr>
              <a:t>The term </a:t>
            </a:r>
            <a:r>
              <a:rPr lang="en-US" sz="3400" b="1" i="1" dirty="0" smtClean="0">
                <a:solidFill>
                  <a:schemeClr val="accent6">
                    <a:lumMod val="50000"/>
                  </a:schemeClr>
                </a:solidFill>
              </a:rPr>
              <a:t>‘plate’ </a:t>
            </a:r>
            <a:r>
              <a:rPr lang="en-US" sz="3400" b="1" i="1" dirty="0" smtClean="0">
                <a:solidFill>
                  <a:schemeClr val="tx2"/>
                </a:solidFill>
              </a:rPr>
              <a:t>was first used by </a:t>
            </a:r>
            <a:r>
              <a:rPr lang="en-US" sz="3400" b="1" i="1" dirty="0"/>
              <a:t>C</a:t>
            </a:r>
            <a:r>
              <a:rPr lang="en-US" sz="3400" b="1" i="1" dirty="0" smtClean="0"/>
              <a:t>anadian geophysicist </a:t>
            </a:r>
            <a:r>
              <a:rPr lang="en-US" sz="3400" b="1" i="1" dirty="0" smtClean="0">
                <a:solidFill>
                  <a:schemeClr val="accent6">
                    <a:lumMod val="50000"/>
                  </a:schemeClr>
                </a:solidFill>
              </a:rPr>
              <a:t>J.T. Wilson in 1965AD. </a:t>
            </a:r>
          </a:p>
          <a:p>
            <a:pPr>
              <a:buFont typeface="Wingdings" pitchFamily="2" charset="2"/>
              <a:buChar char="Ø"/>
            </a:pPr>
            <a:r>
              <a:rPr lang="en-US" sz="3400" b="1" i="1" dirty="0" smtClean="0"/>
              <a:t>McKenzie </a:t>
            </a:r>
            <a:r>
              <a:rPr lang="en-US" sz="3400" b="1" i="1" dirty="0" smtClean="0">
                <a:solidFill>
                  <a:schemeClr val="tx2"/>
                </a:solidFill>
              </a:rPr>
              <a:t>and</a:t>
            </a:r>
            <a:r>
              <a:rPr lang="en-US" sz="3400" b="1" i="1" dirty="0" smtClean="0"/>
              <a:t> Parker </a:t>
            </a:r>
            <a:r>
              <a:rPr lang="en-US" sz="3400" b="1" i="1" dirty="0" smtClean="0">
                <a:solidFill>
                  <a:schemeClr val="tx2"/>
                </a:solidFill>
              </a:rPr>
              <a:t>discussed in detail the mechanism of plate tectonic.</a:t>
            </a:r>
          </a:p>
          <a:p>
            <a:pPr>
              <a:buFont typeface="Wingdings" pitchFamily="2" charset="2"/>
              <a:buChar char="Ø"/>
            </a:pPr>
            <a:r>
              <a:rPr lang="en-US" sz="3400" b="1" i="1" dirty="0" smtClean="0">
                <a:solidFill>
                  <a:schemeClr val="tx2"/>
                </a:solidFill>
              </a:rPr>
              <a:t>The theory of plate tectonics propose that the </a:t>
            </a:r>
            <a:r>
              <a:rPr lang="en-US" sz="3400" b="1" i="1" dirty="0" smtClean="0"/>
              <a:t>earth lithosphere is divided </a:t>
            </a:r>
            <a:r>
              <a:rPr lang="en-US" sz="3400" b="1" i="1" dirty="0" smtClean="0">
                <a:solidFill>
                  <a:schemeClr val="tx2"/>
                </a:solidFill>
              </a:rPr>
              <a:t>into</a:t>
            </a:r>
            <a:r>
              <a:rPr lang="en-US" sz="3400" b="1" i="1" dirty="0" smtClean="0"/>
              <a:t> seven major and twenty minor plates.</a:t>
            </a:r>
          </a:p>
          <a:p>
            <a:pPr>
              <a:buFont typeface="Wingdings" pitchFamily="2" charset="2"/>
              <a:buChar char="Ø"/>
            </a:pPr>
            <a:r>
              <a:rPr lang="en-US" sz="3400" b="1" i="1" dirty="0" smtClean="0"/>
              <a:t>Major plates are as follows:-</a:t>
            </a:r>
          </a:p>
          <a:p>
            <a:pPr>
              <a:buNone/>
            </a:pPr>
            <a:r>
              <a:rPr lang="en-US" sz="3400" b="1" i="1" dirty="0" smtClean="0"/>
              <a:t>    1) </a:t>
            </a:r>
            <a:r>
              <a:rPr lang="en-US" sz="3400" b="1" i="1" dirty="0" smtClean="0">
                <a:solidFill>
                  <a:schemeClr val="accent3">
                    <a:lumMod val="50000"/>
                  </a:schemeClr>
                </a:solidFill>
              </a:rPr>
              <a:t>Antarctica and the surrounding oceanic plate.</a:t>
            </a:r>
          </a:p>
          <a:p>
            <a:pPr>
              <a:buNone/>
            </a:pPr>
            <a:r>
              <a:rPr lang="en-US" sz="3400" b="1" i="1" dirty="0" smtClean="0">
                <a:solidFill>
                  <a:schemeClr val="accent3">
                    <a:lumMod val="50000"/>
                  </a:schemeClr>
                </a:solidFill>
              </a:rPr>
              <a:t>    2) North America (with western </a:t>
            </a:r>
            <a:r>
              <a:rPr lang="en-US" sz="3400" b="1" i="1" dirty="0">
                <a:solidFill>
                  <a:schemeClr val="accent3">
                    <a:lumMod val="50000"/>
                  </a:schemeClr>
                </a:solidFill>
              </a:rPr>
              <a:t>A</a:t>
            </a:r>
            <a:r>
              <a:rPr lang="en-US" sz="3400" b="1" i="1" dirty="0" smtClean="0">
                <a:solidFill>
                  <a:schemeClr val="accent3">
                    <a:lumMod val="50000"/>
                  </a:schemeClr>
                </a:solidFill>
              </a:rPr>
              <a:t>tlantic floor separated from the south America plate along the Caribbean islands.</a:t>
            </a:r>
          </a:p>
          <a:p>
            <a:pPr>
              <a:buNone/>
            </a:pPr>
            <a:r>
              <a:rPr lang="en-US" sz="3400" b="1" i="1" dirty="0" smtClean="0">
                <a:solidFill>
                  <a:schemeClr val="accent3">
                    <a:lumMod val="50000"/>
                  </a:schemeClr>
                </a:solidFill>
              </a:rPr>
              <a:t>    3) South America plate (with western Atlantic floor separated from the north America plate along with the Caribbean islands).</a:t>
            </a:r>
          </a:p>
          <a:p>
            <a:pPr>
              <a:buNone/>
            </a:pPr>
            <a:r>
              <a:rPr lang="en-US" sz="3400" b="1" i="1" dirty="0" smtClean="0">
                <a:solidFill>
                  <a:schemeClr val="accent3">
                    <a:lumMod val="50000"/>
                  </a:schemeClr>
                </a:solidFill>
              </a:rPr>
              <a:t>    4) Pacific plate.</a:t>
            </a:r>
          </a:p>
          <a:p>
            <a:pPr>
              <a:buNone/>
            </a:pPr>
            <a:r>
              <a:rPr lang="en-US" sz="3400" b="1" i="1" dirty="0" smtClean="0">
                <a:solidFill>
                  <a:schemeClr val="accent3">
                    <a:lumMod val="50000"/>
                  </a:schemeClr>
                </a:solidFill>
              </a:rPr>
              <a:t>    5) India- Australia-New </a:t>
            </a:r>
            <a:r>
              <a:rPr lang="en-US" sz="3400" b="1" i="1" dirty="0">
                <a:solidFill>
                  <a:schemeClr val="accent3">
                    <a:lumMod val="50000"/>
                  </a:schemeClr>
                </a:solidFill>
              </a:rPr>
              <a:t>Z</a:t>
            </a:r>
            <a:r>
              <a:rPr lang="en-US" sz="3400" b="1" i="1" dirty="0" smtClean="0">
                <a:solidFill>
                  <a:schemeClr val="accent3">
                    <a:lumMod val="50000"/>
                  </a:schemeClr>
                </a:solidFill>
              </a:rPr>
              <a:t>ealand plate.</a:t>
            </a:r>
          </a:p>
          <a:p>
            <a:pPr>
              <a:buNone/>
            </a:pPr>
            <a:r>
              <a:rPr lang="en-US" b="1" i="1" dirty="0" smtClean="0">
                <a:solidFill>
                  <a:schemeClr val="accent3">
                    <a:lumMod val="50000"/>
                  </a:schemeClr>
                </a:solidFill>
              </a:rPr>
              <a:t>    6) Africa with the eastern Atlantic plate</a:t>
            </a:r>
          </a:p>
          <a:p>
            <a:pPr>
              <a:buNone/>
            </a:pPr>
            <a:r>
              <a:rPr lang="en-US" b="1" i="1" dirty="0" smtClean="0">
                <a:solidFill>
                  <a:schemeClr val="accent3">
                    <a:lumMod val="50000"/>
                  </a:schemeClr>
                </a:solidFill>
              </a:rPr>
              <a:t>    7) Eurasia and adjacent oceanic plate</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IMG_20190922_121058.jpg"/>
          <p:cNvPicPr>
            <a:picLocks noGrp="1" noChangeAspect="1" noChangeArrowheads="1"/>
          </p:cNvPicPr>
          <p:nvPr>
            <p:ph idx="1"/>
          </p:nvPr>
        </p:nvPicPr>
        <p:blipFill>
          <a:blip r:embed="rId2" cstate="print"/>
          <a:srcRect/>
          <a:stretch>
            <a:fillRect/>
          </a:stretch>
        </p:blipFill>
        <p:spPr bwMode="auto">
          <a:xfrm>
            <a:off x="457200" y="914400"/>
            <a:ext cx="8229600" cy="54863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ch\Downloads\Convection-Currents-1.jpg"/>
          <p:cNvPicPr>
            <a:picLocks noGrp="1" noChangeAspect="1" noChangeArrowheads="1"/>
          </p:cNvPicPr>
          <p:nvPr>
            <p:ph idx="1"/>
          </p:nvPr>
        </p:nvPicPr>
        <p:blipFill>
          <a:blip r:embed="rId2" cstate="print"/>
          <a:srcRect/>
          <a:stretch>
            <a:fillRect/>
          </a:stretch>
        </p:blipFill>
        <p:spPr bwMode="auto">
          <a:xfrm>
            <a:off x="457200" y="457200"/>
            <a:ext cx="8458200" cy="6172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ech\Downloads\plate-tectonics-slides-re-11-728.jpg"/>
          <p:cNvPicPr>
            <a:picLocks noGrp="1" noChangeAspect="1" noChangeArrowheads="1"/>
          </p:cNvPicPr>
          <p:nvPr>
            <p:ph idx="1"/>
          </p:nvPr>
        </p:nvPicPr>
        <p:blipFill>
          <a:blip r:embed="rId2" cstate="print"/>
          <a:srcRect/>
          <a:stretch>
            <a:fillRect/>
          </a:stretch>
        </p:blipFill>
        <p:spPr bwMode="auto">
          <a:xfrm>
            <a:off x="457200" y="304800"/>
            <a:ext cx="8305800" cy="63245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Palaeomagnetism</a:t>
            </a:r>
            <a:endParaRPr lang="en-US" b="1"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a:buFont typeface="Wingdings" pitchFamily="2" charset="2"/>
              <a:buChar char="Ø"/>
            </a:pPr>
            <a:r>
              <a:rPr lang="en-US" b="1" i="1" dirty="0" smtClean="0">
                <a:solidFill>
                  <a:schemeClr val="tx2"/>
                </a:solidFill>
              </a:rPr>
              <a:t>W.G. Vine and </a:t>
            </a:r>
            <a:r>
              <a:rPr lang="en-US" b="1" i="1" dirty="0" err="1" smtClean="0">
                <a:solidFill>
                  <a:schemeClr val="tx2"/>
                </a:solidFill>
              </a:rPr>
              <a:t>Mattheus</a:t>
            </a:r>
            <a:r>
              <a:rPr lang="en-US" b="1" i="1" dirty="0" smtClean="0">
                <a:solidFill>
                  <a:schemeClr val="tx2"/>
                </a:solidFill>
              </a:rPr>
              <a:t> conducted the magnetic survey of the central part of Carlsberg ridge in Indian ocean in 1963 and computed the magnetic profile on the basis of general magnetism.</a:t>
            </a:r>
          </a:p>
          <a:p>
            <a:pPr>
              <a:buFont typeface="Wingdings" pitchFamily="2" charset="2"/>
              <a:buChar char="Ø"/>
            </a:pPr>
            <a:r>
              <a:rPr lang="en-US" b="1" i="1" dirty="0" smtClean="0">
                <a:solidFill>
                  <a:schemeClr val="tx2"/>
                </a:solidFill>
              </a:rPr>
              <a:t>When he compared the computed magnetic profile with the profile of magnetic anomalies plotted on the basis of actual data obtained during the survey, he found sizeable difference between the two profiles.</a:t>
            </a:r>
            <a:endParaRPr lang="en-US" b="1" i="1"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ech\Downloads\chapter-1-plate-tectonics-power-point-25-638.jpg"/>
          <p:cNvPicPr>
            <a:picLocks noGrp="1" noChangeAspect="1" noChangeArrowheads="1"/>
          </p:cNvPicPr>
          <p:nvPr>
            <p:ph idx="1"/>
          </p:nvPr>
        </p:nvPicPr>
        <p:blipFill>
          <a:blip r:embed="rId2" cstate="print"/>
          <a:srcRect/>
          <a:stretch>
            <a:fillRect/>
          </a:stretch>
        </p:blipFill>
        <p:spPr bwMode="auto">
          <a:xfrm>
            <a:off x="304800" y="457200"/>
            <a:ext cx="8534400" cy="609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ech\Downloads\world-map.jpg"/>
          <p:cNvPicPr>
            <a:picLocks noGrp="1" noChangeAspect="1" noChangeArrowheads="1"/>
          </p:cNvPicPr>
          <p:nvPr>
            <p:ph idx="1"/>
          </p:nvPr>
        </p:nvPicPr>
        <p:blipFill>
          <a:blip r:embed="rId2" cstate="print"/>
          <a:srcRect/>
          <a:stretch>
            <a:fillRect/>
          </a:stretch>
        </p:blipFill>
        <p:spPr bwMode="auto">
          <a:xfrm>
            <a:off x="9525000" y="304800"/>
            <a:ext cx="7568015" cy="5592763"/>
          </a:xfrm>
          <a:prstGeom prst="rect">
            <a:avLst/>
          </a:prstGeom>
          <a:noFill/>
        </p:spPr>
      </p:pic>
      <p:pic>
        <p:nvPicPr>
          <p:cNvPr id="1026" name="Picture 2" descr="C:\Users\Tech\Downloads\plate-tectonics-slides-re-6-728.jpg"/>
          <p:cNvPicPr>
            <a:picLocks noChangeAspect="1" noChangeArrowheads="1"/>
          </p:cNvPicPr>
          <p:nvPr/>
        </p:nvPicPr>
        <p:blipFill>
          <a:blip r:embed="rId3" cstate="print"/>
          <a:srcRect/>
          <a:stretch>
            <a:fillRect/>
          </a:stretch>
        </p:blipFill>
        <p:spPr bwMode="auto">
          <a:xfrm>
            <a:off x="381000" y="381000"/>
            <a:ext cx="8458200" cy="6019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chapter-1-plate-tectonics-power-point-19-638.jpg"/>
          <p:cNvPicPr>
            <a:picLocks noGrp="1" noChangeAspect="1" noChangeArrowheads="1"/>
          </p:cNvPicPr>
          <p:nvPr>
            <p:ph idx="1"/>
          </p:nvPr>
        </p:nvPicPr>
        <p:blipFill>
          <a:blip r:embed="rId2" cstate="print"/>
          <a:srcRect/>
          <a:stretch>
            <a:fillRect/>
          </a:stretch>
        </p:blipFill>
        <p:spPr bwMode="auto">
          <a:xfrm>
            <a:off x="304800" y="304800"/>
            <a:ext cx="8610600" cy="632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92500" lnSpcReduction="10000"/>
          </a:bodyPr>
          <a:lstStyle/>
          <a:p>
            <a:pPr>
              <a:buFont typeface="Wingdings" pitchFamily="2" charset="2"/>
              <a:buChar char="Ø"/>
            </a:pPr>
            <a:r>
              <a:rPr lang="en-US" b="1" i="1" dirty="0" smtClean="0">
                <a:solidFill>
                  <a:schemeClr val="accent3">
                    <a:lumMod val="75000"/>
                  </a:schemeClr>
                </a:solidFill>
              </a:rPr>
              <a:t>It may be highlighted that tectonically plate boundaries or plate margins are most important because all tectonic activities occur along the plate margins like seismic events, </a:t>
            </a:r>
            <a:r>
              <a:rPr lang="en-US" b="1" i="1" dirty="0" err="1" smtClean="0">
                <a:solidFill>
                  <a:schemeClr val="accent3">
                    <a:lumMod val="75000"/>
                  </a:schemeClr>
                </a:solidFill>
              </a:rPr>
              <a:t>vulcancity</a:t>
            </a:r>
            <a:r>
              <a:rPr lang="en-US" b="1" i="1" dirty="0" smtClean="0">
                <a:solidFill>
                  <a:schemeClr val="accent3">
                    <a:lumMod val="75000"/>
                  </a:schemeClr>
                </a:solidFill>
              </a:rPr>
              <a:t>, mountain building, faulting etc. </a:t>
            </a:r>
          </a:p>
          <a:p>
            <a:pPr>
              <a:buFont typeface="Wingdings" pitchFamily="2" charset="2"/>
              <a:buChar char="Ø"/>
            </a:pPr>
            <a:r>
              <a:rPr lang="en-US" b="1" i="1" dirty="0" smtClean="0"/>
              <a:t>Plate margins are generally divided into three groups. These are……</a:t>
            </a:r>
          </a:p>
          <a:p>
            <a:pPr>
              <a:buNone/>
            </a:pPr>
            <a:r>
              <a:rPr lang="en-US" dirty="0" smtClean="0"/>
              <a:t>   </a:t>
            </a:r>
            <a:r>
              <a:rPr lang="en-US" b="1" i="1" dirty="0" smtClean="0">
                <a:solidFill>
                  <a:srgbClr val="FF0000"/>
                </a:solidFill>
              </a:rPr>
              <a:t>1). Constructive plate margins or divergent plate margins.</a:t>
            </a:r>
          </a:p>
          <a:p>
            <a:pPr>
              <a:buNone/>
            </a:pPr>
            <a:r>
              <a:rPr lang="en-US" b="1" i="1" dirty="0" smtClean="0">
                <a:solidFill>
                  <a:srgbClr val="FF0000"/>
                </a:solidFill>
              </a:rPr>
              <a:t>   2) Destructive plate margins or convergent plate margins.</a:t>
            </a:r>
          </a:p>
          <a:p>
            <a:pPr>
              <a:buNone/>
            </a:pPr>
            <a:r>
              <a:rPr lang="en-US" b="1" i="1" dirty="0" smtClean="0">
                <a:solidFill>
                  <a:srgbClr val="FF0000"/>
                </a:solidFill>
              </a:rPr>
              <a:t>   3) Conservative plate margins</a:t>
            </a:r>
            <a:endParaRPr lang="en-US" b="1" i="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Diagrammatic Presentation</a:t>
            </a:r>
            <a:endParaRPr lang="en-US" b="1" dirty="0"/>
          </a:p>
        </p:txBody>
      </p:sp>
      <p:pic>
        <p:nvPicPr>
          <p:cNvPr id="1026" name="Picture 2" descr="C:\Users\Tech\Downloads\IMG_20190922_120827.jpg"/>
          <p:cNvPicPr>
            <a:picLocks noGrp="1" noChangeAspect="1" noChangeArrowheads="1"/>
          </p:cNvPicPr>
          <p:nvPr>
            <p:ph idx="1"/>
          </p:nvPr>
        </p:nvPicPr>
        <p:blipFill>
          <a:blip r:embed="rId2" cstate="print"/>
          <a:srcRect/>
          <a:stretch>
            <a:fillRect/>
          </a:stretch>
        </p:blipFill>
        <p:spPr bwMode="auto">
          <a:xfrm>
            <a:off x="457200" y="1066800"/>
            <a:ext cx="8229600" cy="5562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Types of plate boundary</a:t>
            </a:r>
            <a:endParaRPr lang="en-US" b="1" dirty="0"/>
          </a:p>
        </p:txBody>
      </p:sp>
      <p:pic>
        <p:nvPicPr>
          <p:cNvPr id="3074" name="Picture 2" descr="C:\Users\Tech\Downloads\chapter-1-plate-tectonics-power-point-22-638.jpg"/>
          <p:cNvPicPr>
            <a:picLocks noGrp="1" noChangeAspect="1" noChangeArrowheads="1"/>
          </p:cNvPicPr>
          <p:nvPr>
            <p:ph idx="1"/>
          </p:nvPr>
        </p:nvPicPr>
        <p:blipFill>
          <a:blip r:embed="rId2" cstate="print"/>
          <a:srcRect/>
          <a:stretch>
            <a:fillRect/>
          </a:stretch>
        </p:blipFill>
        <p:spPr bwMode="auto">
          <a:xfrm>
            <a:off x="304800" y="1143000"/>
            <a:ext cx="8610599" cy="5334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plate-tectonics-slides-re-14-728.jpg"/>
          <p:cNvPicPr>
            <a:picLocks noGrp="1" noChangeAspect="1" noChangeArrowheads="1"/>
          </p:cNvPicPr>
          <p:nvPr>
            <p:ph idx="1"/>
          </p:nvPr>
        </p:nvPicPr>
        <p:blipFill>
          <a:blip r:embed="rId2" cstate="print"/>
          <a:srcRect/>
          <a:stretch>
            <a:fillRect/>
          </a:stretch>
        </p:blipFill>
        <p:spPr bwMode="auto">
          <a:xfrm>
            <a:off x="381000" y="457200"/>
            <a:ext cx="8610600" cy="6096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smtClean="0">
                <a:solidFill>
                  <a:schemeClr val="bg2">
                    <a:lumMod val="25000"/>
                  </a:schemeClr>
                </a:solidFill>
              </a:rPr>
              <a:t>Constructive plate margins:- </a:t>
            </a:r>
            <a:r>
              <a:rPr lang="en-US" b="1" i="1" dirty="0" smtClean="0">
                <a:solidFill>
                  <a:schemeClr val="accent1"/>
                </a:solidFill>
              </a:rPr>
              <a:t>Are also called as </a:t>
            </a:r>
            <a:r>
              <a:rPr lang="en-US" b="1" i="1" dirty="0" smtClean="0">
                <a:solidFill>
                  <a:schemeClr val="accent6"/>
                </a:solidFill>
              </a:rPr>
              <a:t>‘divergent plate margins’ </a:t>
            </a:r>
            <a:r>
              <a:rPr lang="en-US" b="1" i="1" dirty="0" smtClean="0">
                <a:solidFill>
                  <a:schemeClr val="accent1"/>
                </a:solidFill>
              </a:rPr>
              <a:t>or</a:t>
            </a:r>
            <a:r>
              <a:rPr lang="en-US" b="1" i="1" dirty="0" smtClean="0"/>
              <a:t> </a:t>
            </a:r>
            <a:r>
              <a:rPr lang="en-US" b="1" i="1" dirty="0" smtClean="0">
                <a:solidFill>
                  <a:schemeClr val="accent6"/>
                </a:solidFill>
              </a:rPr>
              <a:t>‘accreting plate margins’.</a:t>
            </a:r>
          </a:p>
          <a:p>
            <a:pPr>
              <a:buFont typeface="Wingdings" pitchFamily="2" charset="2"/>
              <a:buChar char="Ø"/>
            </a:pPr>
            <a:r>
              <a:rPr lang="en-US" b="1" dirty="0" smtClean="0"/>
              <a:t>Constructive plate margins </a:t>
            </a:r>
            <a:r>
              <a:rPr lang="en-US" b="1" i="1" dirty="0" smtClean="0">
                <a:solidFill>
                  <a:schemeClr val="accent1"/>
                </a:solidFill>
              </a:rPr>
              <a:t>represent zones of divergence where there is continuous upwelling of molten material and thus new oceanic crust is continuously formed. In fact, oceanic plates spilt apart along the mid-oceanic ridges and move in opposite directions.</a:t>
            </a:r>
            <a:endParaRPr lang="en-US" b="1" i="1" dirty="0">
              <a:solidFill>
                <a:schemeClr val="accent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855</Words>
  <Application>Microsoft Office PowerPoint</Application>
  <PresentationFormat>On-screen Show (4:3)</PresentationFormat>
  <Paragraphs>53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PLATE TECTONIC THEORY</vt:lpstr>
      <vt:lpstr>‘Plate’ word</vt:lpstr>
      <vt:lpstr>Slide 3</vt:lpstr>
      <vt:lpstr>Slide 4</vt:lpstr>
      <vt:lpstr>Slide 5</vt:lpstr>
      <vt:lpstr>Diagrammatic Presentation</vt:lpstr>
      <vt:lpstr>Types of plate boundary</vt:lpstr>
      <vt:lpstr>Slide 8</vt:lpstr>
      <vt:lpstr>Slide 9</vt:lpstr>
      <vt:lpstr>Slide 10</vt:lpstr>
      <vt:lpstr>Slide 11</vt:lpstr>
      <vt:lpstr>Destructive plate margins</vt:lpstr>
      <vt:lpstr>Convergent Boundary</vt:lpstr>
      <vt:lpstr>Slide 14</vt:lpstr>
      <vt:lpstr>Conservative plate margins</vt:lpstr>
      <vt:lpstr>Transform boundary</vt:lpstr>
      <vt:lpstr>Slide 17</vt:lpstr>
      <vt:lpstr>Slide 18</vt:lpstr>
      <vt:lpstr>Convection current</vt:lpstr>
      <vt:lpstr>Slide 20</vt:lpstr>
      <vt:lpstr>Slide 21</vt:lpstr>
      <vt:lpstr>Slide 22</vt:lpstr>
      <vt:lpstr>Palaeomagnetism</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 THEORY</dc:title>
  <dc:creator>Tech</dc:creator>
  <cp:lastModifiedBy>Tech</cp:lastModifiedBy>
  <cp:revision>39</cp:revision>
  <dcterms:created xsi:type="dcterms:W3CDTF">2019-09-17T05:55:34Z</dcterms:created>
  <dcterms:modified xsi:type="dcterms:W3CDTF">2019-09-22T17:04:08Z</dcterms:modified>
</cp:coreProperties>
</file>